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8" r:id="rId7"/>
    <p:sldId id="266" r:id="rId8"/>
    <p:sldId id="269" r:id="rId9"/>
    <p:sldId id="260" r:id="rId10"/>
    <p:sldId id="272" r:id="rId11"/>
    <p:sldId id="261" r:id="rId12"/>
    <p:sldId id="271" r:id="rId13"/>
    <p:sldId id="265" r:id="rId14"/>
    <p:sldId id="270" r:id="rId15"/>
    <p:sldId id="273" r:id="rId16"/>
    <p:sldId id="263" r:id="rId17"/>
    <p:sldId id="264"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118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546527CA-0B37-496A-8DDE-5CEC59C7DAB5}" type="datetimeFigureOut">
              <a:rPr lang="de-DE" smtClean="0"/>
              <a:t>06.03.2017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1162524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46527CA-0B37-496A-8DDE-5CEC59C7DAB5}" type="datetimeFigureOut">
              <a:rPr lang="de-DE" smtClean="0"/>
              <a:t>06.03.2017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4002292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46527CA-0B37-496A-8DDE-5CEC59C7DAB5}" type="datetimeFigureOut">
              <a:rPr lang="de-DE" smtClean="0"/>
              <a:t>06.03.2017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373734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46527CA-0B37-496A-8DDE-5CEC59C7DAB5}" type="datetimeFigureOut">
              <a:rPr lang="de-DE" smtClean="0"/>
              <a:t>06.03.2017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108930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546527CA-0B37-496A-8DDE-5CEC59C7DAB5}" type="datetimeFigureOut">
              <a:rPr lang="de-DE" smtClean="0"/>
              <a:t>06.03.2017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161363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546527CA-0B37-496A-8DDE-5CEC59C7DAB5}" type="datetimeFigureOut">
              <a:rPr lang="de-DE" smtClean="0"/>
              <a:t>06.03.2017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276215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46527CA-0B37-496A-8DDE-5CEC59C7DAB5}" type="datetimeFigureOut">
              <a:rPr lang="de-DE" smtClean="0"/>
              <a:t>06.03.2017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162156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546527CA-0B37-496A-8DDE-5CEC59C7DAB5}" type="datetimeFigureOut">
              <a:rPr lang="de-DE" smtClean="0"/>
              <a:t>06.03.2017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81649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527CA-0B37-496A-8DDE-5CEC59C7DAB5}" type="datetimeFigureOut">
              <a:rPr lang="de-DE" smtClean="0"/>
              <a:t>06.03.2017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1403385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546527CA-0B37-496A-8DDE-5CEC59C7DAB5}" type="datetimeFigureOut">
              <a:rPr lang="de-DE" smtClean="0"/>
              <a:t>06.03.2017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402685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546527CA-0B37-496A-8DDE-5CEC59C7DAB5}" type="datetimeFigureOut">
              <a:rPr lang="de-DE" smtClean="0"/>
              <a:t>06.03.2017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019A5D6-A504-427D-B04F-34187A055807}" type="slidenum">
              <a:rPr lang="de-DE" smtClean="0"/>
              <a:t>‹#›</a:t>
            </a:fld>
            <a:endParaRPr lang="de-DE"/>
          </a:p>
        </p:txBody>
      </p:sp>
    </p:spTree>
    <p:extLst>
      <p:ext uri="{BB962C8B-B14F-4D97-AF65-F5344CB8AC3E}">
        <p14:creationId xmlns:p14="http://schemas.microsoft.com/office/powerpoint/2010/main" val="2666665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18160"/>
            <a:ext cx="9144000" cy="633984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527CA-0B37-496A-8DDE-5CEC59C7DAB5}" type="datetimeFigureOut">
              <a:rPr lang="de-DE" smtClean="0"/>
              <a:t>06.03.2017</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9A5D6-A504-427D-B04F-34187A055807}" type="slidenum">
              <a:rPr lang="de-DE" smtClean="0"/>
              <a:t>‹#›</a:t>
            </a:fld>
            <a:endParaRPr lang="de-DE"/>
          </a:p>
        </p:txBody>
      </p:sp>
    </p:spTree>
    <p:extLst>
      <p:ext uri="{BB962C8B-B14F-4D97-AF65-F5344CB8AC3E}">
        <p14:creationId xmlns:p14="http://schemas.microsoft.com/office/powerpoint/2010/main" val="2995918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image" Target="../media/image28.jpeg"/></Relationships>
</file>

<file path=ppt/slides/_rels/slide12.xml.rels><?xml version="1.0" encoding="UTF-8" standalone="yes" ?><Relationships xmlns="http://schemas.openxmlformats.org/package/2006/relationships"><Relationship Id="rId3" Target="../media/image30.jpeg" Type="http://schemas.openxmlformats.org/officeDocument/2006/relationships/image"/><Relationship Id="rId2" Target="../media/image29.jpeg" Type="http://schemas.openxmlformats.org/officeDocument/2006/relationships/image"/><Relationship Id="rId1" Target="../slideLayouts/slideLayout2.xml" Type="http://schemas.openxmlformats.org/officeDocument/2006/relationships/slideLayout"/><Relationship Id="rId4" Target="../media/image31.jpeg" Type="http://schemas.openxmlformats.org/officeDocument/2006/relationships/image"/></Relationships>
</file>

<file path=ppt/slides/_rels/slide13.xml.rels><?xml version="1.0" encoding="UTF-8" standalone="yes" ?><Relationships xmlns="http://schemas.openxmlformats.org/package/2006/relationships"><Relationship Id="rId3" Target="../media/image33.jpeg" Type="http://schemas.openxmlformats.org/officeDocument/2006/relationships/image"/><Relationship Id="rId2" Target="../media/image32.jpe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15.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2.xml"/><Relationship Id="rId5" Type="http://schemas.openxmlformats.org/officeDocument/2006/relationships/image" Target="../media/image42.jpeg"/><Relationship Id="rId4" Type="http://schemas.openxmlformats.org/officeDocument/2006/relationships/image" Target="../media/image41.jpeg"/></Relationships>
</file>

<file path=ppt/slides/_rels/slide17.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2.xml"/><Relationship Id="rId5" Type="http://schemas.openxmlformats.org/officeDocument/2006/relationships/image" Target="../media/image46.jpeg"/><Relationship Id="rId4" Type="http://schemas.openxmlformats.org/officeDocument/2006/relationships/image" Target="../media/image4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28304" y="903585"/>
            <a:ext cx="6899589" cy="617928"/>
          </a:xfrm>
          <a:prstGeom prst="rect">
            <a:avLst/>
          </a:prstGeom>
        </p:spPr>
        <p:txBody>
          <a:bodyPr vert="horz" lIns="91440" tIns="45720" rIns="91440" bIns="45720" rtlCol="0" anchor="b">
            <a:normAutofit fontScale="5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4900" b="1" dirty="0" smtClean="0">
                <a:solidFill>
                  <a:srgbClr val="0070C0"/>
                </a:solidFill>
                <a:latin typeface="GillSans" panose="020B0602020204020204" pitchFamily="34" charset="0"/>
              </a:rPr>
              <a:t>DO’s</a:t>
            </a:r>
            <a:r>
              <a:rPr lang="en-ZA" sz="4900" b="1" dirty="0" smtClean="0">
                <a:solidFill>
                  <a:schemeClr val="tx1">
                    <a:lumMod val="50000"/>
                    <a:lumOff val="50000"/>
                  </a:schemeClr>
                </a:solidFill>
                <a:latin typeface="GillSans" panose="020B0602020204020204" pitchFamily="34" charset="0"/>
              </a:rPr>
              <a:t> and </a:t>
            </a:r>
            <a:r>
              <a:rPr lang="en-ZA" sz="4900" b="1" dirty="0" smtClean="0">
                <a:solidFill>
                  <a:srgbClr val="0070C0"/>
                </a:solidFill>
                <a:latin typeface="GillSans" panose="020B0602020204020204" pitchFamily="34" charset="0"/>
              </a:rPr>
              <a:t>DON’Ts</a:t>
            </a:r>
            <a:r>
              <a:rPr lang="en-ZA" sz="4900" b="1" dirty="0" smtClean="0">
                <a:solidFill>
                  <a:schemeClr val="tx1">
                    <a:lumMod val="50000"/>
                    <a:lumOff val="50000"/>
                  </a:schemeClr>
                </a:solidFill>
                <a:latin typeface="GillSans" panose="020B0602020204020204" pitchFamily="34" charset="0"/>
              </a:rPr>
              <a:t> of toilet construction</a:t>
            </a:r>
            <a:endParaRPr lang="en-ZA" sz="3600" b="1" dirty="0">
              <a:solidFill>
                <a:schemeClr val="tx1">
                  <a:lumMod val="50000"/>
                  <a:lumOff val="50000"/>
                </a:schemeClr>
              </a:solidFill>
              <a:latin typeface="GillSans" panose="020B0602020204020204" pitchFamily="34" charset="0"/>
            </a:endParaRPr>
          </a:p>
        </p:txBody>
      </p:sp>
      <p:sp>
        <p:nvSpPr>
          <p:cNvPr id="6" name="Title 1"/>
          <p:cNvSpPr txBox="1">
            <a:spLocks/>
          </p:cNvSpPr>
          <p:nvPr/>
        </p:nvSpPr>
        <p:spPr>
          <a:xfrm>
            <a:off x="1805027" y="252705"/>
            <a:ext cx="5281572" cy="1095991"/>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4800" b="1" dirty="0" smtClean="0">
                <a:solidFill>
                  <a:schemeClr val="tx1">
                    <a:lumMod val="50000"/>
                    <a:lumOff val="50000"/>
                  </a:schemeClr>
                </a:solidFill>
                <a:latin typeface="GillSans" panose="020B0602020204020204" pitchFamily="34" charset="0"/>
              </a:rPr>
              <a:t>UBSUP</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8" name="Picture 7" descr="C:\Users\HP\AppData\Local\Microsoft\Windows\Temporary Internet Files\Content.Outlook\EU0JGJFD\collage_20140508095724167_20140508095742616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6740" y="1694330"/>
            <a:ext cx="4262718" cy="426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19028"/>
            <a:ext cx="1387042" cy="1387042"/>
          </a:xfrm>
          <a:prstGeom prst="rect">
            <a:avLst/>
          </a:prstGeom>
        </p:spPr>
      </p:pic>
    </p:spTree>
    <p:extLst>
      <p:ext uri="{BB962C8B-B14F-4D97-AF65-F5344CB8AC3E}">
        <p14:creationId xmlns:p14="http://schemas.microsoft.com/office/powerpoint/2010/main" val="2805790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6329" y="444455"/>
            <a:ext cx="2498333" cy="444758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112" y="2410137"/>
            <a:ext cx="2591921" cy="3455894"/>
          </a:xfrm>
          <a:prstGeom prst="rect">
            <a:avLst/>
          </a:prstGeom>
        </p:spPr>
      </p:pic>
      <p:sp>
        <p:nvSpPr>
          <p:cNvPr id="6"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7" name="Title 1"/>
          <p:cNvSpPr txBox="1">
            <a:spLocks/>
          </p:cNvSpPr>
          <p:nvPr/>
        </p:nvSpPr>
        <p:spPr>
          <a:xfrm>
            <a:off x="267112" y="832200"/>
            <a:ext cx="5878194" cy="16824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Squatting pan at the centre of the cabin. Floor made of smooth concrete (quality formwork), or coated with proper plaster or with tiles. Peripheral edge skirting the slab.</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58113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2487" y="1591089"/>
            <a:ext cx="3225874" cy="4301165"/>
          </a:xfrm>
          <a:prstGeom prst="rect">
            <a:avLst/>
          </a:prstGeom>
        </p:spPr>
      </p:pic>
      <p:sp>
        <p:nvSpPr>
          <p:cNvPr id="10"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r="21431"/>
          <a:stretch/>
        </p:blipFill>
        <p:spPr>
          <a:xfrm>
            <a:off x="161366" y="3169224"/>
            <a:ext cx="2852606" cy="2723030"/>
          </a:xfrm>
          <a:prstGeom prst="rect">
            <a:avLst/>
          </a:prstGeom>
        </p:spPr>
      </p:pic>
      <p:sp>
        <p:nvSpPr>
          <p:cNvPr id="14" name="Title 1"/>
          <p:cNvSpPr txBox="1">
            <a:spLocks/>
          </p:cNvSpPr>
          <p:nvPr/>
        </p:nvSpPr>
        <p:spPr>
          <a:xfrm>
            <a:off x="161366" y="1170257"/>
            <a:ext cx="5163669" cy="137213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Permanent hand washing facility is located next to the toilets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25464" y="2823884"/>
            <a:ext cx="2301277" cy="3068370"/>
          </a:xfrm>
          <a:prstGeom prst="rect">
            <a:avLst/>
          </a:prstGeom>
        </p:spPr>
      </p:pic>
    </p:spTree>
    <p:extLst>
      <p:ext uri="{BB962C8B-B14F-4D97-AF65-F5344CB8AC3E}">
        <p14:creationId xmlns:p14="http://schemas.microsoft.com/office/powerpoint/2010/main" val="2960497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8289" y="3513110"/>
            <a:ext cx="4362496" cy="245053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954" y="3227550"/>
            <a:ext cx="3289540" cy="246715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7118" y="270835"/>
            <a:ext cx="3753667" cy="2813583"/>
          </a:xfrm>
          <a:prstGeom prst="rect">
            <a:avLst/>
          </a:prstGeom>
        </p:spPr>
      </p:pic>
      <p:sp>
        <p:nvSpPr>
          <p:cNvPr id="9" name="Title 1"/>
          <p:cNvSpPr txBox="1">
            <a:spLocks/>
          </p:cNvSpPr>
          <p:nvPr/>
        </p:nvSpPr>
        <p:spPr>
          <a:xfrm>
            <a:off x="161367" y="1170257"/>
            <a:ext cx="4693022" cy="1505708"/>
          </a:xfrm>
          <a:prstGeom prst="rect">
            <a:avLst/>
          </a:prstGeom>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Painted doors. WSTF colours: blue and maroon (additional colour allowed). Keying of the outside walls.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3723683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5993" y="341969"/>
            <a:ext cx="3925910" cy="294180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92" y="3715864"/>
            <a:ext cx="3925910" cy="2205295"/>
          </a:xfrm>
          <a:prstGeom prst="rect">
            <a:avLst/>
          </a:prstGeom>
        </p:spPr>
      </p:pic>
      <p:sp>
        <p:nvSpPr>
          <p:cNvPr id="9" name="Title 1"/>
          <p:cNvSpPr>
            <a:spLocks noGrp="1"/>
          </p:cNvSpPr>
          <p:nvPr>
            <p:ph type="title"/>
          </p:nvPr>
        </p:nvSpPr>
        <p:spPr>
          <a:xfrm>
            <a:off x="407896" y="418753"/>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10" name="Title 1"/>
          <p:cNvSpPr txBox="1">
            <a:spLocks/>
          </p:cNvSpPr>
          <p:nvPr/>
        </p:nvSpPr>
        <p:spPr>
          <a:xfrm>
            <a:off x="246531" y="1629725"/>
            <a:ext cx="3841376" cy="3709916"/>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err="1" smtClean="0">
                <a:solidFill>
                  <a:schemeClr val="tx1">
                    <a:lumMod val="50000"/>
                    <a:lumOff val="50000"/>
                  </a:schemeClr>
                </a:solidFill>
                <a:latin typeface="GillSans" panose="020B0602020204020204" pitchFamily="34" charset="0"/>
              </a:rPr>
              <a:t>Mabati</a:t>
            </a:r>
            <a:r>
              <a:rPr lang="en-ZA" sz="4800" b="1" dirty="0" smtClean="0">
                <a:solidFill>
                  <a:schemeClr val="tx1">
                    <a:lumMod val="50000"/>
                    <a:lumOff val="50000"/>
                  </a:schemeClr>
                </a:solidFill>
                <a:latin typeface="GillSans" panose="020B0602020204020204" pitchFamily="34" charset="0"/>
              </a:rPr>
              <a:t> sheets for the walls are allowed on the condition that they are new, painted, reinforced with timber. </a:t>
            </a:r>
            <a:r>
              <a:rPr lang="en-ZA" sz="4800" b="1" dirty="0">
                <a:solidFill>
                  <a:schemeClr val="tx1">
                    <a:lumMod val="50000"/>
                    <a:lumOff val="50000"/>
                  </a:schemeClr>
                </a:solidFill>
                <a:latin typeface="GillSans" panose="020B0602020204020204" pitchFamily="34" charset="0"/>
              </a:rPr>
              <a:t>A</a:t>
            </a:r>
            <a:r>
              <a:rPr lang="en-ZA" sz="4800" b="1" dirty="0" smtClean="0">
                <a:solidFill>
                  <a:schemeClr val="tx1">
                    <a:lumMod val="50000"/>
                    <a:lumOff val="50000"/>
                  </a:schemeClr>
                </a:solidFill>
                <a:latin typeface="GillSans" panose="020B0602020204020204" pitchFamily="34" charset="0"/>
              </a:rPr>
              <a:t> peripheral edge of 50cm must be added on top of the slab. </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630608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070" y="2489947"/>
            <a:ext cx="4383741" cy="328780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4353" y="239245"/>
            <a:ext cx="3778624" cy="283396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353" y="3300131"/>
            <a:ext cx="3778624" cy="2833969"/>
          </a:xfrm>
          <a:prstGeom prst="rect">
            <a:avLst/>
          </a:prstGeom>
        </p:spPr>
      </p:pic>
      <p:sp>
        <p:nvSpPr>
          <p:cNvPr id="7" name="Title 1"/>
          <p:cNvSpPr>
            <a:spLocks noGrp="1"/>
          </p:cNvSpPr>
          <p:nvPr>
            <p:ph type="title"/>
          </p:nvPr>
        </p:nvSpPr>
        <p:spPr>
          <a:xfrm>
            <a:off x="363070" y="239245"/>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8" name="Title 1"/>
          <p:cNvSpPr txBox="1">
            <a:spLocks/>
          </p:cNvSpPr>
          <p:nvPr/>
        </p:nvSpPr>
        <p:spPr>
          <a:xfrm>
            <a:off x="161365" y="1061784"/>
            <a:ext cx="5096435" cy="1372133"/>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Construction of a proper septic tank. Design and dimension according to the technical drawings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32456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9506" y="3484683"/>
            <a:ext cx="3356569" cy="2517427"/>
          </a:xfrm>
          <a:prstGeom prst="rect">
            <a:avLst/>
          </a:prstGeom>
        </p:spPr>
      </p:pic>
      <p:sp>
        <p:nvSpPr>
          <p:cNvPr id="5" name="Title 1"/>
          <p:cNvSpPr>
            <a:spLocks noGrp="1"/>
          </p:cNvSpPr>
          <p:nvPr>
            <p:ph type="title"/>
          </p:nvPr>
        </p:nvSpPr>
        <p:spPr>
          <a:xfrm>
            <a:off x="407896" y="418753"/>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6" name="Title 1"/>
          <p:cNvSpPr txBox="1">
            <a:spLocks/>
          </p:cNvSpPr>
          <p:nvPr/>
        </p:nvSpPr>
        <p:spPr>
          <a:xfrm>
            <a:off x="246531" y="1629725"/>
            <a:ext cx="3841376" cy="3709916"/>
          </a:xfrm>
          <a:prstGeom prst="rect">
            <a:avLst/>
          </a:prstGeom>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If space is scarce, the septic tank can be constructed below the toilets, on the condition that design and measurement are respected and that proper enforcement is ensured on the elevated slab </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8169" y="216832"/>
            <a:ext cx="4087906" cy="3065930"/>
          </a:xfrm>
          <a:prstGeom prst="rect">
            <a:avLst/>
          </a:prstGeom>
        </p:spPr>
      </p:pic>
    </p:spTree>
    <p:extLst>
      <p:ext uri="{BB962C8B-B14F-4D97-AF65-F5344CB8AC3E}">
        <p14:creationId xmlns:p14="http://schemas.microsoft.com/office/powerpoint/2010/main" val="145159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10955" y="4264611"/>
            <a:ext cx="3205120" cy="180040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8746" y="255494"/>
            <a:ext cx="2837329" cy="378310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4904" y="4240626"/>
            <a:ext cx="2432523" cy="1824392"/>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2467170" y="694461"/>
            <a:ext cx="3821872" cy="2866405"/>
          </a:xfrm>
          <a:prstGeom prst="rect">
            <a:avLst/>
          </a:prstGeom>
        </p:spPr>
      </p:pic>
      <p:sp>
        <p:nvSpPr>
          <p:cNvPr id="9" name="Title 1"/>
          <p:cNvSpPr>
            <a:spLocks noGrp="1"/>
          </p:cNvSpPr>
          <p:nvPr>
            <p:ph type="title"/>
          </p:nvPr>
        </p:nvSpPr>
        <p:spPr>
          <a:xfrm>
            <a:off x="407896" y="418753"/>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10" name="Title 1"/>
          <p:cNvSpPr txBox="1">
            <a:spLocks/>
          </p:cNvSpPr>
          <p:nvPr/>
        </p:nvSpPr>
        <p:spPr>
          <a:xfrm>
            <a:off x="246531" y="1629725"/>
            <a:ext cx="2464844" cy="3709916"/>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Construction of UDDT must be monitored very closely due to the technicity and the non-common nature of the technology. Design and dimension must be respected.</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352032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5057" y="2474259"/>
            <a:ext cx="2501153" cy="333487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798483" y="719978"/>
            <a:ext cx="3608295" cy="270622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7729" y="4087906"/>
            <a:ext cx="2918012" cy="218850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35058" y="268941"/>
            <a:ext cx="2685676" cy="2014257"/>
          </a:xfrm>
          <a:prstGeom prst="rect">
            <a:avLst/>
          </a:prstGeom>
        </p:spPr>
      </p:pic>
      <p:sp>
        <p:nvSpPr>
          <p:cNvPr id="8" name="Title 1"/>
          <p:cNvSpPr>
            <a:spLocks noGrp="1"/>
          </p:cNvSpPr>
          <p:nvPr>
            <p:ph type="title"/>
          </p:nvPr>
        </p:nvSpPr>
        <p:spPr>
          <a:xfrm>
            <a:off x="407896" y="418753"/>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9" name="Title 1"/>
          <p:cNvSpPr txBox="1">
            <a:spLocks/>
          </p:cNvSpPr>
          <p:nvPr/>
        </p:nvSpPr>
        <p:spPr>
          <a:xfrm>
            <a:off x="246531" y="1629725"/>
            <a:ext cx="2464844" cy="3709916"/>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Squatting pan can be moulded or fabricated in the slab directly. Ensure that the piping is not apparent in the vaults and that the inside of the vaults are plastered (to facilitate emptying)</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813992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027" y="2750006"/>
            <a:ext cx="4496023" cy="252901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7495" y="3779218"/>
            <a:ext cx="4114800" cy="2314575"/>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1" r="612"/>
          <a:stretch/>
        </p:blipFill>
        <p:spPr>
          <a:xfrm rot="5400000">
            <a:off x="4154807" y="945736"/>
            <a:ext cx="3146613" cy="1780879"/>
          </a:xfrm>
          <a:prstGeom prst="rect">
            <a:avLst/>
          </a:prstGeom>
        </p:spPr>
      </p:pic>
      <p:sp>
        <p:nvSpPr>
          <p:cNvPr id="7"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115027" y="1100345"/>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a:solidFill>
                  <a:schemeClr val="tx1">
                    <a:lumMod val="50000"/>
                    <a:lumOff val="50000"/>
                  </a:schemeClr>
                </a:solidFill>
                <a:latin typeface="GillSans" panose="020B0602020204020204" pitchFamily="34" charset="0"/>
              </a:rPr>
              <a:t>S</a:t>
            </a:r>
            <a:r>
              <a:rPr lang="en-ZA" sz="4800" b="1" dirty="0" smtClean="0">
                <a:solidFill>
                  <a:schemeClr val="tx1">
                    <a:lumMod val="50000"/>
                    <a:lumOff val="50000"/>
                  </a:schemeClr>
                </a:solidFill>
                <a:latin typeface="GillSans" panose="020B0602020204020204" pitchFamily="34" charset="0"/>
              </a:rPr>
              <a:t>quatting pan not in a central position: too close to the back or side walls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40349" y="262869"/>
            <a:ext cx="1761566" cy="3138647"/>
          </a:xfrm>
          <a:prstGeom prst="rect">
            <a:avLst/>
          </a:prstGeom>
        </p:spPr>
      </p:pic>
    </p:spTree>
    <p:extLst>
      <p:ext uri="{BB962C8B-B14F-4D97-AF65-F5344CB8AC3E}">
        <p14:creationId xmlns:p14="http://schemas.microsoft.com/office/powerpoint/2010/main" val="46827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657" y="270835"/>
            <a:ext cx="4777811" cy="26875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5933" y="3164304"/>
            <a:ext cx="4755535" cy="2674988"/>
          </a:xfrm>
          <a:prstGeom prst="rect">
            <a:avLst/>
          </a:prstGeom>
        </p:spPr>
      </p:pic>
      <p:sp>
        <p:nvSpPr>
          <p:cNvPr id="6"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7" name="Title 1"/>
          <p:cNvSpPr txBox="1">
            <a:spLocks/>
          </p:cNvSpPr>
          <p:nvPr/>
        </p:nvSpPr>
        <p:spPr>
          <a:xfrm>
            <a:off x="115027" y="1100345"/>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Edge of the squatting pan not aligned with the floor level. Difficult cleaning.</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t="10487" b="15783"/>
          <a:stretch/>
        </p:blipFill>
        <p:spPr>
          <a:xfrm>
            <a:off x="493510" y="2255971"/>
            <a:ext cx="2733784" cy="3583321"/>
          </a:xfrm>
          <a:prstGeom prst="rect">
            <a:avLst/>
          </a:prstGeom>
        </p:spPr>
      </p:pic>
    </p:spTree>
    <p:extLst>
      <p:ext uri="{BB962C8B-B14F-4D97-AF65-F5344CB8AC3E}">
        <p14:creationId xmlns:p14="http://schemas.microsoft.com/office/powerpoint/2010/main" val="3993406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4768" y="2330317"/>
            <a:ext cx="2012016" cy="35769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112" y="1079611"/>
            <a:ext cx="3620718" cy="482762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3722" y="2528047"/>
            <a:ext cx="2563156" cy="3417541"/>
          </a:xfrm>
          <a:prstGeom prst="rect">
            <a:avLst/>
          </a:prstGeom>
        </p:spPr>
      </p:pic>
      <p:sp>
        <p:nvSpPr>
          <p:cNvPr id="7"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4454098" y="888763"/>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Dimension not respected. Width too narrow. Height too short.</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90408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3716" y="270835"/>
            <a:ext cx="4184215" cy="5578954"/>
          </a:xfrm>
          <a:prstGeom prst="rect">
            <a:avLst/>
          </a:prstGeom>
        </p:spPr>
      </p:pic>
      <p:sp>
        <p:nvSpPr>
          <p:cNvPr id="7"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267112" y="1017311"/>
            <a:ext cx="3834241"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No windows / opening to let the light in and allow proper aeration</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15872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5414" y="2608093"/>
            <a:ext cx="4285030" cy="2407022"/>
          </a:xfrm>
          <a:prstGeom prst="rect">
            <a:avLst/>
          </a:prstGeom>
        </p:spPr>
      </p:pic>
      <p:sp>
        <p:nvSpPr>
          <p:cNvPr id="5"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6" name="Title 1"/>
          <p:cNvSpPr txBox="1">
            <a:spLocks/>
          </p:cNvSpPr>
          <p:nvPr/>
        </p:nvSpPr>
        <p:spPr>
          <a:xfrm>
            <a:off x="267111" y="888763"/>
            <a:ext cx="8408179" cy="1101402"/>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No paint nor keying of the outside masonry walls. Old </a:t>
            </a:r>
            <a:r>
              <a:rPr lang="en-ZA" sz="4800" b="1" dirty="0" err="1" smtClean="0">
                <a:solidFill>
                  <a:schemeClr val="tx1">
                    <a:lumMod val="50000"/>
                    <a:lumOff val="50000"/>
                  </a:schemeClr>
                </a:solidFill>
                <a:latin typeface="GillSans" panose="020B0602020204020204" pitchFamily="34" charset="0"/>
              </a:rPr>
              <a:t>mabati</a:t>
            </a:r>
            <a:r>
              <a:rPr lang="en-ZA" sz="4800" b="1" dirty="0" smtClean="0">
                <a:solidFill>
                  <a:schemeClr val="tx1">
                    <a:lumMod val="50000"/>
                    <a:lumOff val="50000"/>
                  </a:schemeClr>
                </a:solidFill>
                <a:latin typeface="GillSans" panose="020B0602020204020204" pitchFamily="34" charset="0"/>
              </a:rPr>
              <a:t> sheets used for roofing (or even walls). Aesthetic should be taken care of.</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312" r="13090"/>
          <a:stretch/>
        </p:blipFill>
        <p:spPr>
          <a:xfrm>
            <a:off x="267111" y="2252383"/>
            <a:ext cx="4048041" cy="3368488"/>
          </a:xfrm>
          <a:prstGeom prst="rect">
            <a:avLst/>
          </a:prstGeom>
        </p:spPr>
      </p:pic>
    </p:spTree>
    <p:extLst>
      <p:ext uri="{BB962C8B-B14F-4D97-AF65-F5344CB8AC3E}">
        <p14:creationId xmlns:p14="http://schemas.microsoft.com/office/powerpoint/2010/main" val="236113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365" y="2712860"/>
            <a:ext cx="5177118" cy="290565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3906" y="2433917"/>
            <a:ext cx="2072785" cy="3693158"/>
          </a:xfrm>
          <a:prstGeom prst="rect">
            <a:avLst/>
          </a:prstGeom>
        </p:spPr>
      </p:pic>
      <p:sp>
        <p:nvSpPr>
          <p:cNvPr id="13"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14" name="Title 1"/>
          <p:cNvSpPr txBox="1">
            <a:spLocks/>
          </p:cNvSpPr>
          <p:nvPr/>
        </p:nvSpPr>
        <p:spPr>
          <a:xfrm>
            <a:off x="161365" y="1061784"/>
            <a:ext cx="8661734" cy="1372133"/>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Cracks on the masonry walls are caused by either poor quality bricks, no hoop iron each two courses, poor foundation (not compacted enough, loose soil, etc.), wall not straight.</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4050352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23" y="2745478"/>
            <a:ext cx="5517336" cy="30966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1614" y="152860"/>
            <a:ext cx="2989290" cy="167773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6220" y="2101977"/>
            <a:ext cx="2280077" cy="4062499"/>
          </a:xfrm>
          <a:prstGeom prst="rect">
            <a:avLst/>
          </a:prstGeom>
        </p:spPr>
      </p:pic>
      <p:sp>
        <p:nvSpPr>
          <p:cNvPr id="7"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161365" y="1061784"/>
            <a:ext cx="5096435" cy="137213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To save bends and T-pipes, piping is being done poorly</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367192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4961" y="406773"/>
            <a:ext cx="3980330" cy="530710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002" y="2674844"/>
            <a:ext cx="4052047" cy="3039035"/>
          </a:xfrm>
          <a:prstGeom prst="rect">
            <a:avLst/>
          </a:prstGeom>
        </p:spPr>
      </p:pic>
      <p:sp>
        <p:nvSpPr>
          <p:cNvPr id="9" name="Title 1"/>
          <p:cNvSpPr>
            <a:spLocks noGrp="1"/>
          </p:cNvSpPr>
          <p:nvPr>
            <p:ph type="title"/>
          </p:nvPr>
        </p:nvSpPr>
        <p:spPr>
          <a:xfrm>
            <a:off x="267112" y="270835"/>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12" name="Title 1"/>
          <p:cNvSpPr txBox="1">
            <a:spLocks/>
          </p:cNvSpPr>
          <p:nvPr/>
        </p:nvSpPr>
        <p:spPr>
          <a:xfrm>
            <a:off x="161366" y="1061784"/>
            <a:ext cx="4316506" cy="1372133"/>
          </a:xfrm>
          <a:prstGeom prst="rect">
            <a:avLst/>
          </a:prstGeom>
        </p:spPr>
        <p:txBody>
          <a:bodyPr vert="horz" lIns="91440" tIns="45720" rIns="91440" bIns="45720" rtlCol="0" anchor="ctr">
            <a:normAutofit fontScale="3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Proper dimension. Central position of the squatting pan (aligned with the floor level). Proper aeration and external lighting. Neat finishing and good quality work.</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5340020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TotalTime>
  <Words>393</Words>
  <Application>Microsoft Office PowerPoint</Application>
  <PresentationFormat>On-screen Show (4:3)</PresentationFormat>
  <Paragraphs>34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GillSans</vt:lpstr>
      <vt:lpstr>Office Theme</vt:lpstr>
      <vt:lpstr>PowerPoint Presentation</vt:lpstr>
      <vt:lpstr>DON’Ts</vt:lpstr>
      <vt:lpstr>DON’Ts</vt:lpstr>
      <vt:lpstr>DON’Ts</vt:lpstr>
      <vt:lpstr>DON’Ts</vt:lpstr>
      <vt:lpstr>DON’Ts</vt:lpstr>
      <vt:lpstr>DON’Ts</vt:lpstr>
      <vt:lpstr>DON’Ts</vt:lpstr>
      <vt:lpstr>DO’s</vt:lpstr>
      <vt:lpstr>DO’s</vt:lpstr>
      <vt:lpstr>DO’s</vt:lpstr>
      <vt:lpstr>DO’s</vt:lpstr>
      <vt:lpstr>DO’s</vt:lpstr>
      <vt:lpstr>DO’s</vt:lpstr>
      <vt:lpstr>DO’s</vt:lpstr>
      <vt:lpstr>DO’s</vt:lpstr>
      <vt:lpstr>DO’s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Felipe Contreras</dc:creator>
  <cp:lastModifiedBy>Alexandra</cp:lastModifiedBy>
  <cp:revision>15</cp:revision>
  <dcterms:created xsi:type="dcterms:W3CDTF">2017-02-05T20:33:24Z</dcterms:created>
  <dcterms:modified xsi:type="dcterms:W3CDTF">2017-03-06T12:24:33Z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744041</vt:lpwstr>
  </property>
  <property fmtid="{D5CDD505-2E9C-101B-9397-08002B2CF9AE}" name="NXPowerLiteSettings" pid="3">
    <vt:lpwstr>C4000400038000</vt:lpwstr>
  </property>
  <property fmtid="{D5CDD505-2E9C-101B-9397-08002B2CF9AE}" name="NXPowerLiteVersion" pid="4">
    <vt:lpwstr>D7.1.10</vt:lpwstr>
  </property>
</Properties>
</file>